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8" r:id="rId2"/>
    <p:sldId id="267" r:id="rId3"/>
    <p:sldId id="271" r:id="rId4"/>
    <p:sldId id="290" r:id="rId5"/>
    <p:sldId id="273" r:id="rId6"/>
    <p:sldId id="272" r:id="rId7"/>
    <p:sldId id="283" r:id="rId8"/>
    <p:sldId id="301" r:id="rId9"/>
    <p:sldId id="288" r:id="rId10"/>
    <p:sldId id="289" r:id="rId11"/>
    <p:sldId id="291" r:id="rId12"/>
    <p:sldId id="300" r:id="rId13"/>
    <p:sldId id="278" r:id="rId14"/>
    <p:sldId id="279" r:id="rId15"/>
    <p:sldId id="265"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0537" autoAdjust="0"/>
    <p:restoredTop sz="94660"/>
  </p:normalViewPr>
  <p:slideViewPr>
    <p:cSldViewPr snapToGrid="0">
      <p:cViewPr varScale="1">
        <p:scale>
          <a:sx n="68" d="100"/>
          <a:sy n="68" d="100"/>
        </p:scale>
        <p:origin x="-1650" y="-96"/>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urva Batra" userId="5a5a523f4b38482d" providerId="LiveId" clId="{46C04934-4CC8-4950-AD8B-9A25EC78DD76}"/>
    <pc:docChg chg="modSld">
      <pc:chgData name="Purva Batra" userId="5a5a523f4b38482d" providerId="LiveId" clId="{46C04934-4CC8-4950-AD8B-9A25EC78DD76}" dt="2024-09-06T04:57:13.199" v="165" actId="20577"/>
      <pc:docMkLst>
        <pc:docMk/>
      </pc:docMkLst>
      <pc:sldChg chg="modSp mod">
        <pc:chgData name="Purva Batra" userId="5a5a523f4b38482d" providerId="LiveId" clId="{46C04934-4CC8-4950-AD8B-9A25EC78DD76}" dt="2024-09-06T04:57:13.199" v="165" actId="20577"/>
        <pc:sldMkLst>
          <pc:docMk/>
          <pc:sldMk cId="0" sldId="272"/>
        </pc:sldMkLst>
        <pc:spChg chg="mod">
          <ac:chgData name="Purva Batra" userId="5a5a523f4b38482d" providerId="LiveId" clId="{46C04934-4CC8-4950-AD8B-9A25EC78DD76}" dt="2024-09-06T04:57:13.199" v="165" actId="20577"/>
          <ac:spMkLst>
            <pc:docMk/>
            <pc:sldMk cId="0" sldId="272"/>
            <ac:spMk id="9" creationId="{F9D09268-823D-5527-5B36-DA6390ADD42D}"/>
          </ac:spMkLst>
        </pc:spChg>
      </pc:sldChg>
      <pc:sldChg chg="modSp mod">
        <pc:chgData name="Purva Batra" userId="5a5a523f4b38482d" providerId="LiveId" clId="{46C04934-4CC8-4950-AD8B-9A25EC78DD76}" dt="2024-09-06T04:51:27.278" v="25" actId="2711"/>
        <pc:sldMkLst>
          <pc:docMk/>
          <pc:sldMk cId="0" sldId="273"/>
        </pc:sldMkLst>
        <pc:spChg chg="mod">
          <ac:chgData name="Purva Batra" userId="5a5a523f4b38482d" providerId="LiveId" clId="{46C04934-4CC8-4950-AD8B-9A25EC78DD76}" dt="2024-09-06T04:51:27.278" v="25" actId="2711"/>
          <ac:spMkLst>
            <pc:docMk/>
            <pc:sldMk cId="0" sldId="273"/>
            <ac:spMk id="3" creationId="{00000000-0000-0000-0000-000000000000}"/>
          </ac:spMkLst>
        </pc:spChg>
      </pc:sldChg>
      <pc:sldChg chg="modSp mod">
        <pc:chgData name="Purva Batra" userId="5a5a523f4b38482d" providerId="LiveId" clId="{46C04934-4CC8-4950-AD8B-9A25EC78DD76}" dt="2024-09-06T04:53:39.803" v="141" actId="20577"/>
        <pc:sldMkLst>
          <pc:docMk/>
          <pc:sldMk cId="0" sldId="278"/>
        </pc:sldMkLst>
        <pc:spChg chg="mod">
          <ac:chgData name="Purva Batra" userId="5a5a523f4b38482d" providerId="LiveId" clId="{46C04934-4CC8-4950-AD8B-9A25EC78DD76}" dt="2024-09-06T04:53:39.803" v="141" actId="20577"/>
          <ac:spMkLst>
            <pc:docMk/>
            <pc:sldMk cId="0" sldId="278"/>
            <ac:spMk id="6" creationId="{198FE2BF-0226-B46B-3A4A-2D5EECD1CCEC}"/>
          </ac:spMkLst>
        </pc:spChg>
      </pc:sldChg>
      <pc:sldChg chg="modSp mod">
        <pc:chgData name="Purva Batra" userId="5a5a523f4b38482d" providerId="LiveId" clId="{46C04934-4CC8-4950-AD8B-9A25EC78DD76}" dt="2024-09-06T04:51:52.735" v="27" actId="20577"/>
        <pc:sldMkLst>
          <pc:docMk/>
          <pc:sldMk cId="248873738" sldId="283"/>
        </pc:sldMkLst>
        <pc:spChg chg="mod">
          <ac:chgData name="Purva Batra" userId="5a5a523f4b38482d" providerId="LiveId" clId="{46C04934-4CC8-4950-AD8B-9A25EC78DD76}" dt="2024-09-06T04:51:52.735" v="27" actId="20577"/>
          <ac:spMkLst>
            <pc:docMk/>
            <pc:sldMk cId="248873738" sldId="283"/>
            <ac:spMk id="3" creationId="{E9AE6425-18BC-00BB-3AC1-69188FAD439D}"/>
          </ac:spMkLst>
        </pc:spChg>
      </pc:sldChg>
      <pc:sldChg chg="modSp mod">
        <pc:chgData name="Purva Batra" userId="5a5a523f4b38482d" providerId="LiveId" clId="{46C04934-4CC8-4950-AD8B-9A25EC78DD76}" dt="2024-09-06T04:54:48.359" v="164" actId="20577"/>
        <pc:sldMkLst>
          <pc:docMk/>
          <pc:sldMk cId="2525252227" sldId="287"/>
        </pc:sldMkLst>
        <pc:spChg chg="mod">
          <ac:chgData name="Purva Batra" userId="5a5a523f4b38482d" providerId="LiveId" clId="{46C04934-4CC8-4950-AD8B-9A25EC78DD76}" dt="2024-09-06T04:54:48.359" v="164" actId="20577"/>
          <ac:spMkLst>
            <pc:docMk/>
            <pc:sldMk cId="2525252227" sldId="287"/>
            <ac:spMk id="3" creationId="{86E76BA8-53C3-65C6-6DB3-C34024116A0B}"/>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09-Oct-24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09-Oct-24</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09-Oct-24</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09-Oct-24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indcure.care/" TargetMode="External"/><Relationship Id="rId7" Type="http://schemas.openxmlformats.org/officeDocument/2006/relationships/hyperlink" Target="https://cssgradient.io/" TargetMode="External"/><Relationship Id="rId2" Type="http://schemas.openxmlformats.org/officeDocument/2006/relationships/hyperlink" Target="https://mydocsy.com/" TargetMode="External"/><Relationship Id="rId1" Type="http://schemas.openxmlformats.org/officeDocument/2006/relationships/slideLayout" Target="../slideLayouts/slideLayout3.xml"/><Relationship Id="rId6" Type="http://schemas.openxmlformats.org/officeDocument/2006/relationships/hyperlink" Target="https://in.pinterest.com/" TargetMode="External"/><Relationship Id="rId5" Type="http://schemas.openxmlformats.org/officeDocument/2006/relationships/hyperlink" Target="https://www.fitness.com/" TargetMode="External"/><Relationship Id="rId4" Type="http://schemas.openxmlformats.org/officeDocument/2006/relationships/hyperlink" Target="https://timesofindia.indiatimes.com/archive.cm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6624736" cy="1200329"/>
          </a:xfrm>
          <a:prstGeom prst="rect">
            <a:avLst/>
          </a:prstGeom>
          <a:noFill/>
        </p:spPr>
        <p:txBody>
          <a:bodyPr wrap="square" rtlCol="0">
            <a:spAutoFit/>
          </a:bodyPr>
          <a:lstStyle/>
          <a:p>
            <a:pPr algn="ctr"/>
            <a:r>
              <a:rPr lang="en-US" sz="3600" dirty="0">
                <a:solidFill>
                  <a:srgbClr val="FF0000"/>
                </a:solidFill>
                <a:latin typeface="Arial Black" pitchFamily="34" charset="0"/>
              </a:rPr>
              <a:t>Front End Engineering-I Project</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a:latin typeface="Times New Roman" pitchFamily="18" charset="0"/>
                <a:cs typeface="Times New Roman" pitchFamily="18" charset="0"/>
              </a:rPr>
              <a:t>:</a:t>
            </a:r>
          </a:p>
          <a:p>
            <a:endParaRPr lang="en-US"/>
          </a:p>
          <a:p>
            <a:endParaRPr lang="en-US"/>
          </a:p>
        </p:txBody>
      </p:sp>
      <p:sp>
        <p:nvSpPr>
          <p:cNvPr id="6" name="TextBox 5">
            <a:extLst>
              <a:ext uri="{FF2B5EF4-FFF2-40B4-BE49-F238E27FC236}">
                <a16:creationId xmlns="" xmlns:a16="http://schemas.microsoft.com/office/drawing/2014/main" id="{39596CC0-0544-9FD2-7AFD-B23ECB7AE8F4}"/>
              </a:ext>
            </a:extLst>
          </p:cNvPr>
          <p:cNvSpPr txBox="1"/>
          <p:nvPr/>
        </p:nvSpPr>
        <p:spPr>
          <a:xfrm>
            <a:off x="1649895" y="2845386"/>
            <a:ext cx="6202017" cy="2215991"/>
          </a:xfrm>
          <a:prstGeom prst="rect">
            <a:avLst/>
          </a:prstGeom>
          <a:solidFill>
            <a:schemeClr val="accent6">
              <a:lumMod val="60000"/>
              <a:lumOff val="40000"/>
            </a:schemeClr>
          </a:solidFill>
        </p:spPr>
        <p:txBody>
          <a:bodyPr wrap="square" rtlCol="0">
            <a:spAutoFit/>
          </a:bodyPr>
          <a:lstStyle/>
          <a:p>
            <a:r>
              <a:rPr lang="en-US" sz="2000" dirty="0"/>
              <a:t>Team Details</a:t>
            </a:r>
            <a:r>
              <a:rPr lang="en-US" sz="2000" dirty="0">
                <a:latin typeface="Algerian" panose="04020705040A02060702" pitchFamily="82" charset="0"/>
              </a:rPr>
              <a:t>: team </a:t>
            </a:r>
            <a:r>
              <a:rPr lang="en-US" sz="2000" dirty="0" smtClean="0">
                <a:latin typeface="Algerian" panose="04020705040A02060702" pitchFamily="82" charset="0"/>
              </a:rPr>
              <a:t>no- 14 </a:t>
            </a:r>
            <a:endParaRPr lang="en-US" sz="2000" dirty="0">
              <a:latin typeface="Algerian" panose="04020705040A02060702" pitchFamily="82" charset="0"/>
            </a:endParaRPr>
          </a:p>
          <a:p>
            <a:r>
              <a:rPr lang="en-US" sz="1600" dirty="0"/>
              <a:t>                          </a:t>
            </a:r>
            <a:r>
              <a:rPr lang="en-US" sz="1600" dirty="0">
                <a:latin typeface="Algerian" panose="04020705040A02060702" pitchFamily="82" charset="0"/>
              </a:rPr>
              <a:t>PRIYANKA  CHAURASIA(2310992499)</a:t>
            </a:r>
          </a:p>
          <a:p>
            <a:r>
              <a:rPr lang="en-US" sz="1600" dirty="0">
                <a:latin typeface="Algerian" panose="04020705040A02060702" pitchFamily="82" charset="0"/>
              </a:rPr>
              <a:t>                        PRIYANSHU MITTAL(2310992500)</a:t>
            </a:r>
          </a:p>
          <a:p>
            <a:r>
              <a:rPr lang="en-US" sz="1600" dirty="0">
                <a:latin typeface="Algerian" panose="04020705040A02060702" pitchFamily="82" charset="0"/>
              </a:rPr>
              <a:t>                        PURVA BATRA(2310992501)</a:t>
            </a:r>
          </a:p>
          <a:p>
            <a:r>
              <a:rPr lang="en-US" sz="1600" dirty="0">
                <a:latin typeface="Algerian" panose="04020705040A02060702" pitchFamily="82" charset="0"/>
              </a:rPr>
              <a:t>                        RAVNEET KAUR(2310992507)</a:t>
            </a:r>
          </a:p>
          <a:p>
            <a:r>
              <a:rPr lang="en-US" sz="1600" dirty="0">
                <a:latin typeface="Algerian" panose="04020705040A02060702" pitchFamily="82" charset="0"/>
              </a:rPr>
              <a:t>                            </a:t>
            </a:r>
            <a:endParaRPr lang="en-US" sz="2000" dirty="0"/>
          </a:p>
          <a:p>
            <a:r>
              <a:rPr lang="en-US" sz="2000" dirty="0">
                <a:latin typeface="Times New Roman" pitchFamily="18" charset="0"/>
                <a:cs typeface="Times New Roman" pitchFamily="18" charset="0"/>
              </a:rPr>
              <a:t>Faculty Coordinator: </a:t>
            </a:r>
            <a:r>
              <a:rPr lang="en-US" sz="1600" dirty="0" err="1" smtClean="0">
                <a:latin typeface="Algerian" panose="04020705040A02060702" pitchFamily="82" charset="0"/>
                <a:cs typeface="Times New Roman" pitchFamily="18" charset="0"/>
              </a:rPr>
              <a:t>mr.</a:t>
            </a:r>
            <a:r>
              <a:rPr lang="en-US" sz="1600" dirty="0" smtClean="0">
                <a:latin typeface="Algerian" panose="04020705040A02060702" pitchFamily="82" charset="0"/>
                <a:cs typeface="Times New Roman" pitchFamily="18" charset="0"/>
              </a:rPr>
              <a:t> SHIVAM Singh</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err="1">
                <a:solidFill>
                  <a:srgbClr val="FF0000"/>
                </a:solidFill>
                <a:latin typeface="Times New Roman" pitchFamily="18" charset="0"/>
                <a:cs typeface="Times New Roman" pitchFamily="18" charset="0"/>
              </a:rPr>
              <a:t>Chitkara</a:t>
            </a:r>
            <a:r>
              <a:rPr lang="en-US" sz="2000" b="1">
                <a:solidFill>
                  <a:srgbClr val="FF0000"/>
                </a:solidFill>
                <a:latin typeface="Times New Roman" pitchFamily="18" charset="0"/>
                <a:cs typeface="Times New Roman" pitchFamily="18" charset="0"/>
              </a:rPr>
              <a:t> University Institute of Engineering and Technology, </a:t>
            </a:r>
          </a:p>
          <a:p>
            <a:pPr algn="ctr"/>
            <a:r>
              <a:rPr lang="en-US" sz="2000" b="1" err="1">
                <a:solidFill>
                  <a:srgbClr val="FF0000"/>
                </a:solidFill>
                <a:latin typeface="Times New Roman" pitchFamily="18" charset="0"/>
                <a:cs typeface="Times New Roman" pitchFamily="18" charset="0"/>
              </a:rPr>
              <a:t>Chitkara</a:t>
            </a:r>
            <a:r>
              <a:rPr lang="en-US" sz="2000" b="1">
                <a:solidFill>
                  <a:srgbClr val="FF0000"/>
                </a:solidFill>
                <a:latin typeface="Times New Roman" pitchFamily="18" charset="0"/>
                <a:cs typeface="Times New Roman" pitchFamily="18" charset="0"/>
              </a:rPr>
              <a:t>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537F9D-6A80-FC28-2655-99C7A331DE21}"/>
              </a:ext>
            </a:extLst>
          </p:cNvPr>
          <p:cNvSpPr>
            <a:spLocks noGrp="1"/>
          </p:cNvSpPr>
          <p:nvPr>
            <p:ph type="ctrTitle"/>
          </p:nvPr>
        </p:nvSpPr>
        <p:spPr/>
        <p:txBody>
          <a:bodyPr/>
          <a:lstStyle/>
          <a:p>
            <a:r>
              <a:rPr lang="en-US" dirty="0"/>
              <a:t>PROJECT HIGHLIGHTS</a:t>
            </a:r>
          </a:p>
        </p:txBody>
      </p:sp>
      <p:sp>
        <p:nvSpPr>
          <p:cNvPr id="4" name="Content Placeholder 3"/>
          <p:cNvSpPr>
            <a:spLocks noGrp="1"/>
          </p:cNvSpPr>
          <p:nvPr>
            <p:ph type="subTitle" idx="1"/>
          </p:nvPr>
        </p:nvSpPr>
        <p:spPr/>
        <p:txBody>
          <a:bodyPr/>
          <a:lstStyle/>
          <a:p>
            <a:r>
              <a:rPr lang="en-US" b="1" dirty="0" smtClean="0"/>
              <a:t>3</a:t>
            </a:r>
            <a:r>
              <a:rPr lang="en-US" b="1" dirty="0" smtClean="0"/>
              <a:t>. </a:t>
            </a:r>
            <a:r>
              <a:rPr lang="en-US" b="1" dirty="0" smtClean="0"/>
              <a:t>Mental Health News Gallery</a:t>
            </a:r>
            <a:endParaRPr lang="en-US" dirty="0" smtClean="0"/>
          </a:p>
          <a:p>
            <a:endParaRPr lang="en-US" dirty="0"/>
          </a:p>
        </p:txBody>
      </p:sp>
      <p:pic>
        <p:nvPicPr>
          <p:cNvPr id="5" name="Picture 4"/>
          <p:cNvPicPr/>
          <p:nvPr/>
        </p:nvPicPr>
        <p:blipFill>
          <a:blip r:embed="rId2" cstate="print"/>
          <a:srcRect/>
          <a:stretch>
            <a:fillRect/>
          </a:stretch>
        </p:blipFill>
        <p:spPr bwMode="auto">
          <a:xfrm>
            <a:off x="741145" y="2002054"/>
            <a:ext cx="7411453" cy="4215866"/>
          </a:xfrm>
          <a:prstGeom prst="rect">
            <a:avLst/>
          </a:prstGeom>
          <a:noFill/>
          <a:ln w="9525">
            <a:noFill/>
            <a:miter lim="800000"/>
            <a:headEnd/>
            <a:tailEnd/>
          </a:ln>
        </p:spPr>
      </p:pic>
    </p:spTree>
    <p:extLst>
      <p:ext uri="{BB962C8B-B14F-4D97-AF65-F5344CB8AC3E}">
        <p14:creationId xmlns="" xmlns:p14="http://schemas.microsoft.com/office/powerpoint/2010/main" val="921400600"/>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PROJECT HIGHLIGHTS</a:t>
            </a:r>
            <a:endParaRPr lang="en-US" dirty="0"/>
          </a:p>
        </p:txBody>
      </p:sp>
      <p:sp>
        <p:nvSpPr>
          <p:cNvPr id="3" name="Content Placeholder 2"/>
          <p:cNvSpPr>
            <a:spLocks noGrp="1"/>
          </p:cNvSpPr>
          <p:nvPr>
            <p:ph type="subTitle" idx="1"/>
          </p:nvPr>
        </p:nvSpPr>
        <p:spPr/>
        <p:txBody>
          <a:bodyPr/>
          <a:lstStyle/>
          <a:p>
            <a:r>
              <a:rPr lang="en-US" b="1" dirty="0" smtClean="0"/>
              <a:t>4</a:t>
            </a:r>
            <a:r>
              <a:rPr lang="en-US" b="1" dirty="0" smtClean="0"/>
              <a:t>. </a:t>
            </a:r>
            <a:r>
              <a:rPr lang="en-US" b="1" dirty="0" smtClean="0"/>
              <a:t>Job Application for Technician Roles</a:t>
            </a:r>
            <a:endParaRPr lang="en-US" dirty="0" smtClean="0"/>
          </a:p>
          <a:p>
            <a:endParaRPr lang="en-US" dirty="0"/>
          </a:p>
        </p:txBody>
      </p:sp>
      <p:pic>
        <p:nvPicPr>
          <p:cNvPr id="4" name="Picture 3"/>
          <p:cNvPicPr/>
          <p:nvPr/>
        </p:nvPicPr>
        <p:blipFill>
          <a:blip r:embed="rId2" cstate="print"/>
          <a:srcRect/>
          <a:stretch>
            <a:fillRect/>
          </a:stretch>
        </p:blipFill>
        <p:spPr bwMode="auto">
          <a:xfrm>
            <a:off x="885524" y="2117557"/>
            <a:ext cx="6815757" cy="3878981"/>
          </a:xfrm>
          <a:prstGeom prst="rect">
            <a:avLst/>
          </a:prstGeom>
          <a:noFill/>
          <a:ln w="9525">
            <a:noFill/>
            <a:miter lim="800000"/>
            <a:headEnd/>
            <a:tailEnd/>
          </a:ln>
        </p:spPr>
      </p:pic>
    </p:spTree>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HIGHLIGHTS</a:t>
            </a:r>
            <a:endParaRPr lang="en-US" dirty="0"/>
          </a:p>
        </p:txBody>
      </p:sp>
      <p:sp>
        <p:nvSpPr>
          <p:cNvPr id="3" name="Subtitle 2"/>
          <p:cNvSpPr>
            <a:spLocks noGrp="1"/>
          </p:cNvSpPr>
          <p:nvPr>
            <p:ph type="subTitle" idx="1"/>
          </p:nvPr>
        </p:nvSpPr>
        <p:spPr/>
        <p:txBody>
          <a:bodyPr/>
          <a:lstStyle/>
          <a:p>
            <a:r>
              <a:rPr lang="en-US" dirty="0" smtClean="0"/>
              <a:t>Registration Page </a:t>
            </a:r>
            <a:endParaRPr lang="en-US" dirty="0"/>
          </a:p>
        </p:txBody>
      </p:sp>
      <p:pic>
        <p:nvPicPr>
          <p:cNvPr id="8194" name="Picture 2"/>
          <p:cNvPicPr>
            <a:picLocks noChangeAspect="1" noChangeArrowheads="1"/>
          </p:cNvPicPr>
          <p:nvPr/>
        </p:nvPicPr>
        <p:blipFill>
          <a:blip r:embed="rId2"/>
          <a:srcRect/>
          <a:stretch>
            <a:fillRect/>
          </a:stretch>
        </p:blipFill>
        <p:spPr bwMode="auto">
          <a:xfrm>
            <a:off x="924339" y="2114499"/>
            <a:ext cx="7512793" cy="4276362"/>
          </a:xfrm>
          <a:prstGeom prst="rect">
            <a:avLst/>
          </a:prstGeom>
          <a:noFill/>
          <a:ln w="9525">
            <a:noFill/>
            <a:miter lim="800000"/>
            <a:headEnd/>
            <a:tailEnd/>
          </a:ln>
          <a:effectLst/>
        </p:spPr>
      </p:pic>
    </p:spTree>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Conclusion</a:t>
            </a:r>
          </a:p>
        </p:txBody>
      </p:sp>
      <p:sp>
        <p:nvSpPr>
          <p:cNvPr id="3" name="Rectangle 2"/>
          <p:cNvSpPr/>
          <p:nvPr/>
        </p:nvSpPr>
        <p:spPr>
          <a:xfrm>
            <a:off x="395536" y="1196752"/>
            <a:ext cx="8136904" cy="461665"/>
          </a:xfrm>
          <a:prstGeom prst="rect">
            <a:avLst/>
          </a:prstGeom>
        </p:spPr>
        <p:txBody>
          <a:bodyPr wrap="square" lIns="91440" tIns="45720" rIns="91440" bIns="45720" anchor="t">
            <a:spAutoFit/>
          </a:bodyPr>
          <a:lstStyle/>
          <a:p>
            <a:endParaRPr lang="en-US" sz="2400" dirty="0">
              <a:latin typeface="Times New Roman" pitchFamily="18" charset="0"/>
              <a:cs typeface="Times New Roman" pitchFamily="18" charset="0"/>
            </a:endParaRPr>
          </a:p>
        </p:txBody>
      </p:sp>
      <p:sp>
        <p:nvSpPr>
          <p:cNvPr id="6" name="Title 3">
            <a:extLst>
              <a:ext uri="{FF2B5EF4-FFF2-40B4-BE49-F238E27FC236}">
                <a16:creationId xmlns="" xmlns:a16="http://schemas.microsoft.com/office/drawing/2014/main" id="{198FE2BF-0226-B46B-3A4A-2D5EECD1CCEC}"/>
              </a:ext>
            </a:extLst>
          </p:cNvPr>
          <p:cNvSpPr>
            <a:spLocks noGrp="1"/>
          </p:cNvSpPr>
          <p:nvPr>
            <p:ph idx="1"/>
          </p:nvPr>
        </p:nvSpPr>
        <p:spPr>
          <a:xfrm>
            <a:off x="457200" y="1371600"/>
            <a:ext cx="8229600" cy="4525963"/>
          </a:xfrm>
        </p:spPr>
        <p:txBody>
          <a:bodyPr/>
          <a:lstStyle/>
          <a:p>
            <a:pPr marL="0" indent="0">
              <a:buNone/>
            </a:pPr>
            <a:r>
              <a:rPr lang="en-US" sz="2400" dirty="0" smtClean="0">
                <a:latin typeface="+mj-lt"/>
              </a:rPr>
              <a:t>At  </a:t>
            </a:r>
            <a:r>
              <a:rPr lang="en-US" sz="2400" dirty="0">
                <a:latin typeface="+mj-lt"/>
              </a:rPr>
              <a:t>Mental Health Website, our commitment is to provide you with the most reliable, up-to-date information and resources to support your health and well-being. Whether you’re seeking guidance on specific medical conditions, exploring treatment options, or looking for trusted healthcare providers, we are here to assist you every step of the way. Your health is our priority, and we strive to empower you with the knowledge and tools necessary to make informed decisions. Explore our comprehensive resources, connect with our expert team, and take proactive steps towards a healthier </a:t>
            </a:r>
            <a:r>
              <a:rPr lang="en-US" sz="2400" dirty="0" err="1">
                <a:latin typeface="+mj-lt"/>
              </a:rPr>
              <a:t>future.Thank</a:t>
            </a:r>
            <a:r>
              <a:rPr lang="en-US" sz="2400" dirty="0">
                <a:latin typeface="+mj-lt"/>
              </a:rPr>
              <a:t> you for visiting our Mental Health Website. We look forward to supporting your journey to better health.</a:t>
            </a:r>
          </a:p>
        </p:txBody>
      </p:sp>
    </p:spTree>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a:latin typeface="Times New Roman" pitchFamily="18" charset="0"/>
                <a:cs typeface="Times New Roman" pitchFamily="18" charset="0"/>
              </a:rPr>
              <a:t>References/Links used</a:t>
            </a:r>
          </a:p>
        </p:txBody>
      </p:sp>
      <p:sp>
        <p:nvSpPr>
          <p:cNvPr id="3" name="Rectangle 2"/>
          <p:cNvSpPr/>
          <p:nvPr/>
        </p:nvSpPr>
        <p:spPr>
          <a:xfrm>
            <a:off x="395536" y="1196752"/>
            <a:ext cx="8136904" cy="6678751"/>
          </a:xfrm>
          <a:prstGeom prst="rect">
            <a:avLst/>
          </a:prstGeom>
        </p:spPr>
        <p:txBody>
          <a:bodyPr wrap="square" lIns="91440" tIns="45720" rIns="91440" bIns="45720" anchor="t">
            <a:spAutoFit/>
          </a:bodyPr>
          <a:lstStyle/>
          <a:p>
            <a:pPr>
              <a:buFont typeface="Arial" pitchFamily="34" charset="0"/>
              <a:buChar char="•"/>
            </a:pPr>
            <a:r>
              <a:rPr lang="en-US" sz="2000" dirty="0" smtClean="0">
                <a:latin typeface="Algerian" panose="04020705040A02060702" pitchFamily="82" charset="0"/>
                <a:cs typeface="Times New Roman" pitchFamily="18" charset="0"/>
                <a:hlinkClick r:id="rId2"/>
              </a:rPr>
              <a:t> </a:t>
            </a:r>
            <a:r>
              <a:rPr lang="en-US" sz="2400" dirty="0" smtClean="0">
                <a:latin typeface="+mj-lt"/>
                <a:cs typeface="Times New Roman" pitchFamily="18" charset="0"/>
                <a:hlinkClick r:id="rId2"/>
              </a:rPr>
              <a:t>https://mydocsy.com/</a:t>
            </a:r>
            <a:endParaRPr lang="en-US" sz="2400" dirty="0" smtClean="0">
              <a:latin typeface="+mj-lt"/>
              <a:cs typeface="Times New Roman" pitchFamily="18" charset="0"/>
            </a:endParaRPr>
          </a:p>
          <a:p>
            <a:endParaRPr lang="en-US" sz="2400" dirty="0" smtClean="0">
              <a:latin typeface="+mj-lt"/>
              <a:cs typeface="Times New Roman" pitchFamily="18" charset="0"/>
            </a:endParaRPr>
          </a:p>
          <a:p>
            <a:pPr>
              <a:buFont typeface="Arial" pitchFamily="34" charset="0"/>
              <a:buChar char="•"/>
            </a:pPr>
            <a:r>
              <a:rPr lang="en-US" sz="2400" dirty="0" smtClean="0">
                <a:latin typeface="+mj-lt"/>
                <a:cs typeface="Times New Roman" pitchFamily="18" charset="0"/>
              </a:rPr>
              <a:t> </a:t>
            </a:r>
            <a:r>
              <a:rPr lang="en-US" sz="2400" dirty="0" smtClean="0">
                <a:latin typeface="+mj-lt"/>
                <a:cs typeface="Times New Roman" pitchFamily="18" charset="0"/>
                <a:hlinkClick r:id="rId3"/>
              </a:rPr>
              <a:t>https://mindcure.care/</a:t>
            </a:r>
            <a:endParaRPr lang="en-US" sz="2400" dirty="0" smtClean="0">
              <a:latin typeface="+mj-lt"/>
              <a:cs typeface="Times New Roman" pitchFamily="18" charset="0"/>
            </a:endParaRPr>
          </a:p>
          <a:p>
            <a:endParaRPr lang="en-US" sz="2400" dirty="0" smtClean="0">
              <a:latin typeface="+mj-lt"/>
              <a:cs typeface="Times New Roman" pitchFamily="18" charset="0"/>
            </a:endParaRPr>
          </a:p>
          <a:p>
            <a:pPr>
              <a:buFont typeface="Arial" pitchFamily="34" charset="0"/>
              <a:buChar char="•"/>
            </a:pPr>
            <a:r>
              <a:rPr lang="en-US" sz="2400" dirty="0" smtClean="0">
                <a:latin typeface="+mj-lt"/>
                <a:cs typeface="Times New Roman" pitchFamily="18" charset="0"/>
                <a:hlinkClick r:id="rId4"/>
              </a:rPr>
              <a:t>https://timesofindia.indiatimes.com/archive.cms</a:t>
            </a:r>
            <a:endParaRPr lang="en-US" sz="2400" dirty="0" smtClean="0">
              <a:latin typeface="+mj-lt"/>
              <a:cs typeface="Times New Roman" pitchFamily="18" charset="0"/>
            </a:endParaRPr>
          </a:p>
          <a:p>
            <a:endParaRPr lang="en-US" sz="2400" dirty="0">
              <a:latin typeface="+mj-lt"/>
              <a:cs typeface="Times New Roman" pitchFamily="18" charset="0"/>
            </a:endParaRPr>
          </a:p>
          <a:p>
            <a:pPr>
              <a:buFont typeface="Arial" pitchFamily="34" charset="0"/>
              <a:buChar char="•"/>
            </a:pPr>
            <a:r>
              <a:rPr lang="en-US" sz="2400" dirty="0">
                <a:solidFill>
                  <a:schemeClr val="accent1"/>
                </a:solidFill>
                <a:latin typeface="+mj-lt"/>
                <a:cs typeface="Times New Roman" pitchFamily="18" charset="0"/>
                <a:hlinkClick r:id="rId5"/>
              </a:rPr>
              <a:t>https://</a:t>
            </a:r>
            <a:r>
              <a:rPr lang="en-US" sz="2400" dirty="0" smtClean="0">
                <a:solidFill>
                  <a:schemeClr val="accent1"/>
                </a:solidFill>
                <a:latin typeface="+mj-lt"/>
                <a:cs typeface="Times New Roman" pitchFamily="18" charset="0"/>
                <a:hlinkClick r:id="rId5"/>
              </a:rPr>
              <a:t>www.fitness.com</a:t>
            </a:r>
            <a:endParaRPr lang="en-US" sz="2400" dirty="0" smtClean="0">
              <a:solidFill>
                <a:schemeClr val="accent1"/>
              </a:solidFill>
              <a:latin typeface="+mj-lt"/>
              <a:cs typeface="Times New Roman" pitchFamily="18" charset="0"/>
            </a:endParaRPr>
          </a:p>
          <a:p>
            <a:endParaRPr lang="en-US" sz="2400" dirty="0" smtClean="0">
              <a:solidFill>
                <a:schemeClr val="accent1"/>
              </a:solidFill>
              <a:latin typeface="+mj-lt"/>
              <a:cs typeface="Times New Roman" pitchFamily="18" charset="0"/>
            </a:endParaRPr>
          </a:p>
          <a:p>
            <a:pPr>
              <a:buFont typeface="Arial" pitchFamily="34" charset="0"/>
              <a:buChar char="•"/>
            </a:pPr>
            <a:r>
              <a:rPr lang="en-US" sz="2400" dirty="0" smtClean="0">
                <a:solidFill>
                  <a:schemeClr val="accent1"/>
                </a:solidFill>
                <a:latin typeface="+mj-lt"/>
                <a:cs typeface="Times New Roman" pitchFamily="18" charset="0"/>
                <a:hlinkClick r:id="rId6"/>
              </a:rPr>
              <a:t>https://in.pinterest.com/</a:t>
            </a:r>
            <a:endParaRPr lang="en-US" sz="2400" dirty="0" smtClean="0">
              <a:solidFill>
                <a:schemeClr val="accent1"/>
              </a:solidFill>
              <a:latin typeface="+mj-lt"/>
              <a:cs typeface="Times New Roman" pitchFamily="18" charset="0"/>
            </a:endParaRPr>
          </a:p>
          <a:p>
            <a:pPr>
              <a:buFont typeface="Arial" pitchFamily="34" charset="0"/>
              <a:buChar char="•"/>
            </a:pPr>
            <a:endParaRPr lang="en-US" sz="2400" dirty="0">
              <a:solidFill>
                <a:schemeClr val="accent1"/>
              </a:solidFill>
              <a:latin typeface="+mj-lt"/>
              <a:cs typeface="Times New Roman" pitchFamily="18" charset="0"/>
            </a:endParaRPr>
          </a:p>
          <a:p>
            <a:pPr>
              <a:buFont typeface="Arial" pitchFamily="34" charset="0"/>
              <a:buChar char="•"/>
            </a:pPr>
            <a:r>
              <a:rPr lang="en-US" sz="2400" dirty="0">
                <a:latin typeface="+mj-lt"/>
                <a:cs typeface="Times New Roman" pitchFamily="18" charset="0"/>
              </a:rPr>
              <a:t> </a:t>
            </a:r>
            <a:r>
              <a:rPr lang="en-US" sz="2400" dirty="0" smtClean="0">
                <a:latin typeface="+mj-lt"/>
                <a:cs typeface="Times New Roman" pitchFamily="18" charset="0"/>
                <a:hlinkClick r:id="rId7"/>
              </a:rPr>
              <a:t>https://cssgradient.io/</a:t>
            </a:r>
            <a:endParaRPr lang="en-US" sz="2400" dirty="0" smtClean="0">
              <a:latin typeface="+mj-lt"/>
              <a:cs typeface="Times New Roman" pitchFamily="18" charset="0"/>
            </a:endParaRPr>
          </a:p>
          <a:p>
            <a:pPr>
              <a:buFont typeface="Arial" pitchFamily="34" charset="0"/>
              <a:buChar char="•"/>
            </a:pPr>
            <a:endParaRPr lang="en-US" sz="2400" dirty="0">
              <a:latin typeface="+mj-lt"/>
              <a:cs typeface="Times New Roman" pitchFamily="18" charset="0"/>
            </a:endParaRPr>
          </a:p>
          <a:p>
            <a:pPr>
              <a:buFont typeface="Arial" pitchFamily="34" charset="0"/>
              <a:buChar char="•"/>
            </a:pPr>
            <a:endParaRPr lang="en-US" sz="2400" dirty="0">
              <a:latin typeface="+mj-lt"/>
              <a:cs typeface="Times New Roman" pitchFamily="18" charset="0"/>
            </a:endParaRPr>
          </a:p>
          <a:p>
            <a:pPr>
              <a:buFont typeface="Arial" pitchFamily="34" charset="0"/>
              <a:buChar char="•"/>
            </a:pPr>
            <a:endParaRPr lang="en-US" sz="2400" dirty="0">
              <a:latin typeface="+mj-lt"/>
              <a:cs typeface="Times New Roman" pitchFamily="18" charset="0"/>
            </a:endParaRPr>
          </a:p>
          <a:p>
            <a:pPr>
              <a:buFont typeface="Arial" pitchFamily="34" charset="0"/>
              <a:buChar char="•"/>
            </a:pPr>
            <a:endParaRPr lang="en-US" sz="2000" dirty="0">
              <a:latin typeface="Arial Rounded MT Bold" panose="020F0704030504030204" pitchFamily="34" charset="0"/>
              <a:cs typeface="Times New Roman" pitchFamily="18" charset="0"/>
            </a:endParaRPr>
          </a:p>
          <a:p>
            <a:pPr>
              <a:buFont typeface="Arial" pitchFamily="34" charset="0"/>
              <a:buChar char="•"/>
            </a:pPr>
            <a:endParaRPr lang="en-US" sz="2000" dirty="0">
              <a:latin typeface="Arial Rounded MT Bold" panose="020F0704030504030204" pitchFamily="34" charset="0"/>
              <a:cs typeface="Times New Roman" pitchFamily="18" charset="0"/>
            </a:endParaRPr>
          </a:p>
          <a:p>
            <a:endParaRPr lang="en-US" sz="2000" dirty="0">
              <a:latin typeface="Arial Rounded MT Bold" panose="020F0704030504030204" pitchFamily="34" charset="0"/>
              <a:cs typeface="Times New Roman" pitchFamily="18" charset="0"/>
            </a:endParaRPr>
          </a:p>
          <a:p>
            <a:pPr marL="457200" indent="-457200">
              <a:buFont typeface="Wingdings" pitchFamily="34" charset="0"/>
              <a:buChar char="§"/>
            </a:pPr>
            <a:endParaRPr lang="en-US" sz="3200" dirty="0">
              <a:latin typeface="Times New Roman" pitchFamily="18" charset="0"/>
              <a:cs typeface="Times New Roman" pitchFamily="18" charset="0"/>
            </a:endParaRPr>
          </a:p>
        </p:txBody>
      </p:sp>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4" name="Picture 10" descr="Thank you cards Images | Free Vectors, Stock Photos &amp; PSD"/>
          <p:cNvPicPr>
            <a:picLocks noChangeAspect="1" noChangeArrowheads="1"/>
          </p:cNvPicPr>
          <p:nvPr/>
        </p:nvPicPr>
        <p:blipFill>
          <a:blip r:embed="rId2" cstate="print"/>
          <a:srcRect/>
          <a:stretch>
            <a:fillRect/>
          </a:stretch>
        </p:blipFill>
        <p:spPr bwMode="auto">
          <a:xfrm>
            <a:off x="0" y="857232"/>
            <a:ext cx="9144000" cy="5786478"/>
          </a:xfrm>
          <a:prstGeom prst="rect">
            <a:avLst/>
          </a:prstGeom>
          <a:noFill/>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a:latin typeface="Times New Roman" pitchFamily="18" charset="0"/>
                <a:cs typeface="Times New Roman" pitchFamily="18" charset="0"/>
              </a:rPr>
              <a:t>Table of Contents</a:t>
            </a:r>
            <a:endParaRPr lang="en-US" b="1">
              <a:latin typeface="Times New Roman" pitchFamily="18" charset="0"/>
              <a:cs typeface="Times New Roman" pitchFamily="18" charset="0"/>
            </a:endParaRPr>
          </a:p>
        </p:txBody>
      </p:sp>
      <p:sp>
        <p:nvSpPr>
          <p:cNvPr id="3" name="TextBox 2"/>
          <p:cNvSpPr txBox="1"/>
          <p:nvPr/>
        </p:nvSpPr>
        <p:spPr>
          <a:xfrm>
            <a:off x="323528" y="980728"/>
            <a:ext cx="6912768" cy="523220"/>
          </a:xfrm>
          <a:prstGeom prst="rect">
            <a:avLst/>
          </a:prstGeom>
          <a:noFill/>
        </p:spPr>
        <p:txBody>
          <a:bodyPr wrap="square" lIns="91440" tIns="45720" rIns="91440" bIns="45720" rtlCol="0" anchor="t">
            <a:spAutoFit/>
          </a:bodyPr>
          <a:lstStyle/>
          <a:p>
            <a:endParaRPr lang="en-US" sz="2800">
              <a:latin typeface="Times New Roman" pitchFamily="18" charset="0"/>
              <a:cs typeface="Times New Roman" pitchFamily="18" charset="0"/>
            </a:endParaRPr>
          </a:p>
        </p:txBody>
      </p:sp>
      <p:graphicFrame>
        <p:nvGraphicFramePr>
          <p:cNvPr id="4" name="Table 3">
            <a:extLst>
              <a:ext uri="{FF2B5EF4-FFF2-40B4-BE49-F238E27FC236}">
                <a16:creationId xmlns="" xmlns:a16="http://schemas.microsoft.com/office/drawing/2014/main" id="{02033D93-71EC-176F-0882-C770AD048C2D}"/>
              </a:ext>
            </a:extLst>
          </p:cNvPr>
          <p:cNvGraphicFramePr>
            <a:graphicFrameLocks noGrp="1"/>
          </p:cNvGraphicFramePr>
          <p:nvPr>
            <p:extLst>
              <p:ext uri="{D42A27DB-BD31-4B8C-83A1-F6EECF244321}">
                <p14:modId xmlns="" xmlns:p14="http://schemas.microsoft.com/office/powerpoint/2010/main" val="629458952"/>
              </p:ext>
            </p:extLst>
          </p:nvPr>
        </p:nvGraphicFramePr>
        <p:xfrm>
          <a:off x="655984" y="1253970"/>
          <a:ext cx="7967861" cy="5176968"/>
        </p:xfrm>
        <a:graphic>
          <a:graphicData uri="http://schemas.openxmlformats.org/drawingml/2006/table">
            <a:tbl>
              <a:tblPr firstRow="1" bandRow="1">
                <a:tableStyleId>{5940675A-B579-460E-94D1-54222C63F5DA}</a:tableStyleId>
              </a:tblPr>
              <a:tblGrid>
                <a:gridCol w="1127948">
                  <a:extLst>
                    <a:ext uri="{9D8B030D-6E8A-4147-A177-3AD203B41FA5}">
                      <a16:colId xmlns="" xmlns:a16="http://schemas.microsoft.com/office/drawing/2014/main" val="2412453381"/>
                    </a:ext>
                  </a:extLst>
                </a:gridCol>
                <a:gridCol w="4626224">
                  <a:extLst>
                    <a:ext uri="{9D8B030D-6E8A-4147-A177-3AD203B41FA5}">
                      <a16:colId xmlns="" xmlns:a16="http://schemas.microsoft.com/office/drawing/2014/main" val="1049600084"/>
                    </a:ext>
                  </a:extLst>
                </a:gridCol>
                <a:gridCol w="2213689">
                  <a:extLst>
                    <a:ext uri="{9D8B030D-6E8A-4147-A177-3AD203B41FA5}">
                      <a16:colId xmlns="" xmlns:a16="http://schemas.microsoft.com/office/drawing/2014/main" val="4138106387"/>
                    </a:ext>
                  </a:extLst>
                </a:gridCol>
              </a:tblGrid>
              <a:tr h="588508">
                <a:tc>
                  <a:txBody>
                    <a:bodyPr/>
                    <a:lstStyle/>
                    <a:p>
                      <a:pPr lvl="0" algn="ctr">
                        <a:buNone/>
                      </a:pPr>
                      <a:r>
                        <a:rPr lang="en-US" sz="2800" dirty="0"/>
                        <a:t>Sr</a:t>
                      </a:r>
                      <a:r>
                        <a:rPr lang="en-US" sz="2800" dirty="0" smtClean="0"/>
                        <a:t>. No</a:t>
                      </a:r>
                      <a:endParaRPr lang="en-US" sz="2800" dirty="0"/>
                    </a:p>
                  </a:txBody>
                  <a:tcPr/>
                </a:tc>
                <a:tc>
                  <a:txBody>
                    <a:bodyPr/>
                    <a:lstStyle/>
                    <a:p>
                      <a:pPr algn="l"/>
                      <a:r>
                        <a:rPr lang="en-US" sz="2800" dirty="0"/>
                        <a:t>Content</a:t>
                      </a:r>
                    </a:p>
                  </a:txBody>
                  <a:tcPr/>
                </a:tc>
                <a:tc>
                  <a:txBody>
                    <a:bodyPr/>
                    <a:lstStyle/>
                    <a:p>
                      <a:r>
                        <a:rPr lang="en-US" sz="2800" dirty="0"/>
                        <a:t>Page No.</a:t>
                      </a:r>
                      <a:endParaRPr lang="en-US" dirty="0"/>
                    </a:p>
                  </a:txBody>
                  <a:tcPr/>
                </a:tc>
                <a:extLst>
                  <a:ext uri="{0D108BD9-81ED-4DB2-BD59-A6C34878D82A}">
                    <a16:rowId xmlns="" xmlns:a16="http://schemas.microsoft.com/office/drawing/2014/main" val="3471805455"/>
                  </a:ext>
                </a:extLst>
              </a:tr>
              <a:tr h="588508">
                <a:tc>
                  <a:txBody>
                    <a:bodyPr/>
                    <a:lstStyle/>
                    <a:p>
                      <a:pPr lvl="0" algn="r">
                        <a:buNone/>
                      </a:pPr>
                      <a:r>
                        <a:rPr lang="en-US" sz="2400" dirty="0"/>
                        <a:t>1.</a:t>
                      </a:r>
                    </a:p>
                  </a:txBody>
                  <a:tcPr/>
                </a:tc>
                <a:tc>
                  <a:txBody>
                    <a:bodyPr/>
                    <a:lstStyle/>
                    <a:p>
                      <a:r>
                        <a:rPr lang="en-US" sz="2400" dirty="0"/>
                        <a:t>Introduction</a:t>
                      </a:r>
                      <a:endParaRPr lang="en-US" dirty="0"/>
                    </a:p>
                  </a:txBody>
                  <a:tcPr/>
                </a:tc>
                <a:tc>
                  <a:txBody>
                    <a:bodyPr/>
                    <a:lstStyle/>
                    <a:p>
                      <a:r>
                        <a:rPr lang="en-US" dirty="0"/>
                        <a:t>03</a:t>
                      </a:r>
                    </a:p>
                  </a:txBody>
                  <a:tcPr/>
                </a:tc>
                <a:extLst>
                  <a:ext uri="{0D108BD9-81ED-4DB2-BD59-A6C34878D82A}">
                    <a16:rowId xmlns="" xmlns:a16="http://schemas.microsoft.com/office/drawing/2014/main" val="4243059168"/>
                  </a:ext>
                </a:extLst>
              </a:tr>
              <a:tr h="588508">
                <a:tc>
                  <a:txBody>
                    <a:bodyPr/>
                    <a:lstStyle/>
                    <a:p>
                      <a:pPr algn="r"/>
                      <a:r>
                        <a:rPr lang="en-US" sz="2400" dirty="0"/>
                        <a:t>2.</a:t>
                      </a:r>
                    </a:p>
                  </a:txBody>
                  <a:tcPr/>
                </a:tc>
                <a:tc>
                  <a:txBody>
                    <a:bodyPr/>
                    <a:lstStyle/>
                    <a:p>
                      <a:pPr lvl="0" algn="l">
                        <a:buNone/>
                      </a:pPr>
                      <a:r>
                        <a:rPr lang="en-US" sz="2400" dirty="0"/>
                        <a:t>Problem Statement</a:t>
                      </a:r>
                    </a:p>
                  </a:txBody>
                  <a:tcPr/>
                </a:tc>
                <a:tc>
                  <a:txBody>
                    <a:bodyPr/>
                    <a:lstStyle/>
                    <a:p>
                      <a:r>
                        <a:rPr lang="en-US" dirty="0" smtClean="0"/>
                        <a:t>05</a:t>
                      </a:r>
                      <a:endParaRPr lang="en-US" dirty="0"/>
                    </a:p>
                  </a:txBody>
                  <a:tcPr/>
                </a:tc>
                <a:extLst>
                  <a:ext uri="{0D108BD9-81ED-4DB2-BD59-A6C34878D82A}">
                    <a16:rowId xmlns="" xmlns:a16="http://schemas.microsoft.com/office/drawing/2014/main" val="1069327465"/>
                  </a:ext>
                </a:extLst>
              </a:tr>
              <a:tr h="588508">
                <a:tc>
                  <a:txBody>
                    <a:bodyPr/>
                    <a:lstStyle/>
                    <a:p>
                      <a:pPr algn="r"/>
                      <a:r>
                        <a:rPr lang="en-US" sz="24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Technical</a:t>
                      </a:r>
                      <a:r>
                        <a:rPr lang="en-US" sz="2400" baseline="0" dirty="0" smtClean="0"/>
                        <a:t> Details </a:t>
                      </a:r>
                      <a:endParaRPr lang="en-US" sz="2400" dirty="0" smtClean="0"/>
                    </a:p>
                  </a:txBody>
                  <a:tcPr/>
                </a:tc>
                <a:tc>
                  <a:txBody>
                    <a:bodyPr/>
                    <a:lstStyle/>
                    <a:p>
                      <a:r>
                        <a:rPr lang="en-US" dirty="0" smtClean="0"/>
                        <a:t>06</a:t>
                      </a:r>
                      <a:endParaRPr lang="en-US" dirty="0"/>
                    </a:p>
                  </a:txBody>
                  <a:tcPr/>
                </a:tc>
                <a:extLst>
                  <a:ext uri="{0D108BD9-81ED-4DB2-BD59-A6C34878D82A}">
                    <a16:rowId xmlns="" xmlns:a16="http://schemas.microsoft.com/office/drawing/2014/main" val="4250732698"/>
                  </a:ext>
                </a:extLst>
              </a:tr>
              <a:tr h="748255">
                <a:tc>
                  <a:txBody>
                    <a:bodyPr/>
                    <a:lstStyle/>
                    <a:p>
                      <a:pPr algn="r"/>
                      <a:r>
                        <a:rPr lang="en-US" sz="24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Key Features</a:t>
                      </a:r>
                      <a:r>
                        <a:rPr lang="en-US" sz="2400" baseline="0" dirty="0" smtClean="0"/>
                        <a:t> </a:t>
                      </a:r>
                      <a:endParaRPr lang="en-US" sz="2400" dirty="0" smtClean="0"/>
                    </a:p>
                    <a:p>
                      <a:pPr algn="l"/>
                      <a:endParaRPr lang="en-US" sz="2400" dirty="0"/>
                    </a:p>
                  </a:txBody>
                  <a:tcPr/>
                </a:tc>
                <a:tc>
                  <a:txBody>
                    <a:bodyPr/>
                    <a:lstStyle/>
                    <a:p>
                      <a:r>
                        <a:rPr lang="en-US" dirty="0" smtClean="0"/>
                        <a:t>07</a:t>
                      </a:r>
                      <a:endParaRPr lang="en-US" dirty="0"/>
                    </a:p>
                  </a:txBody>
                  <a:tcPr/>
                </a:tc>
                <a:extLst>
                  <a:ext uri="{0D108BD9-81ED-4DB2-BD59-A6C34878D82A}">
                    <a16:rowId xmlns="" xmlns:a16="http://schemas.microsoft.com/office/drawing/2014/main" val="2774369201"/>
                  </a:ext>
                </a:extLst>
              </a:tr>
              <a:tr h="588508">
                <a:tc>
                  <a:txBody>
                    <a:bodyPr/>
                    <a:lstStyle/>
                    <a:p>
                      <a:pPr algn="r"/>
                      <a:r>
                        <a:rPr lang="en-US" sz="2400" dirty="0"/>
                        <a:t>5.</a:t>
                      </a:r>
                    </a:p>
                  </a:txBody>
                  <a:tcPr/>
                </a:tc>
                <a:tc>
                  <a:txBody>
                    <a:bodyPr/>
                    <a:lstStyle/>
                    <a:p>
                      <a:pPr algn="l"/>
                      <a:r>
                        <a:rPr lang="en-US" sz="2400" dirty="0" smtClean="0"/>
                        <a:t>Project</a:t>
                      </a:r>
                      <a:r>
                        <a:rPr lang="en-US" sz="2400" baseline="0" dirty="0" smtClean="0"/>
                        <a:t> Highlights </a:t>
                      </a:r>
                      <a:endParaRPr lang="en-US" sz="2400" dirty="0"/>
                    </a:p>
                  </a:txBody>
                  <a:tcPr/>
                </a:tc>
                <a:tc>
                  <a:txBody>
                    <a:bodyPr/>
                    <a:lstStyle/>
                    <a:p>
                      <a:r>
                        <a:rPr lang="en-US" dirty="0" smtClean="0"/>
                        <a:t>08</a:t>
                      </a:r>
                      <a:endParaRPr lang="en-US" dirty="0"/>
                    </a:p>
                  </a:txBody>
                  <a:tcPr/>
                </a:tc>
                <a:extLst>
                  <a:ext uri="{0D108BD9-81ED-4DB2-BD59-A6C34878D82A}">
                    <a16:rowId xmlns="" xmlns:a16="http://schemas.microsoft.com/office/drawing/2014/main" val="3821808274"/>
                  </a:ext>
                </a:extLst>
              </a:tr>
              <a:tr h="748255">
                <a:tc>
                  <a:txBody>
                    <a:bodyPr/>
                    <a:lstStyle/>
                    <a:p>
                      <a:pPr algn="r"/>
                      <a:r>
                        <a:rPr lang="en-US" sz="24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Conclusion</a:t>
                      </a:r>
                    </a:p>
                    <a:p>
                      <a:pPr algn="l"/>
                      <a:endParaRPr lang="en-US" sz="2400" dirty="0"/>
                    </a:p>
                  </a:txBody>
                  <a:tcPr/>
                </a:tc>
                <a:tc>
                  <a:txBody>
                    <a:bodyPr/>
                    <a:lstStyle/>
                    <a:p>
                      <a:r>
                        <a:rPr lang="en-US" dirty="0"/>
                        <a:t>08</a:t>
                      </a:r>
                    </a:p>
                  </a:txBody>
                  <a:tcPr/>
                </a:tc>
                <a:extLst>
                  <a:ext uri="{0D108BD9-81ED-4DB2-BD59-A6C34878D82A}">
                    <a16:rowId xmlns="" xmlns:a16="http://schemas.microsoft.com/office/drawing/2014/main" val="467579723"/>
                  </a:ext>
                </a:extLst>
              </a:tr>
              <a:tr h="588508">
                <a:tc>
                  <a:txBody>
                    <a:bodyPr/>
                    <a:lstStyle/>
                    <a:p>
                      <a:pPr algn="r"/>
                      <a:r>
                        <a:rPr lang="en-US" sz="2400" dirty="0"/>
                        <a:t>7.</a:t>
                      </a:r>
                    </a:p>
                  </a:txBody>
                  <a:tcPr/>
                </a:tc>
                <a:tc>
                  <a:txBody>
                    <a:bodyPr/>
                    <a:lstStyle/>
                    <a:p>
                      <a:pPr algn="l"/>
                      <a:r>
                        <a:rPr lang="en-US" sz="2400" dirty="0" smtClean="0"/>
                        <a:t>References</a:t>
                      </a:r>
                      <a:r>
                        <a:rPr lang="en-US" sz="2400" baseline="0" dirty="0" smtClean="0"/>
                        <a:t> </a:t>
                      </a:r>
                      <a:endParaRPr lang="en-US" sz="2400" dirty="0"/>
                    </a:p>
                  </a:txBody>
                  <a:tcPr/>
                </a:tc>
                <a:tc>
                  <a:txBody>
                    <a:bodyPr/>
                    <a:lstStyle/>
                    <a:p>
                      <a:r>
                        <a:rPr lang="en-US" dirty="0"/>
                        <a:t>11</a:t>
                      </a:r>
                    </a:p>
                  </a:txBody>
                  <a:tcPr/>
                </a:tc>
                <a:extLst>
                  <a:ext uri="{0D108BD9-81ED-4DB2-BD59-A6C34878D82A}">
                    <a16:rowId xmlns="" xmlns:a16="http://schemas.microsoft.com/office/drawing/2014/main" val="103529862"/>
                  </a:ext>
                </a:extLst>
              </a:tr>
            </a:tbl>
          </a:graphicData>
        </a:graphic>
      </p:graphicFrame>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lIns="91440" tIns="45720" rIns="91440" bIns="45720" rtlCol="0" anchor="t">
            <a:spAutoFit/>
          </a:bodyPr>
          <a:lstStyle/>
          <a:p>
            <a:r>
              <a:rPr lang="en-US" sz="3200" b="1">
                <a:latin typeface="Times New Roman"/>
                <a:cs typeface="Times New Roman"/>
              </a:rPr>
              <a:t>Introduction</a:t>
            </a:r>
          </a:p>
        </p:txBody>
      </p:sp>
      <p:sp>
        <p:nvSpPr>
          <p:cNvPr id="3" name="Rectangle 2"/>
          <p:cNvSpPr/>
          <p:nvPr/>
        </p:nvSpPr>
        <p:spPr>
          <a:xfrm>
            <a:off x="346375" y="845423"/>
            <a:ext cx="8136904" cy="6940361"/>
          </a:xfrm>
          <a:prstGeom prst="rect">
            <a:avLst/>
          </a:prstGeom>
        </p:spPr>
        <p:txBody>
          <a:bodyPr wrap="square" lIns="91440" tIns="45720" rIns="91440" bIns="45720" anchor="t">
            <a:spAutoFit/>
          </a:bodyPr>
          <a:lstStyle/>
          <a:p>
            <a:r>
              <a:rPr lang="en-US" sz="4000" dirty="0">
                <a:latin typeface="Stencil"/>
                <a:cs typeface="Times New Roman"/>
              </a:rPr>
              <a:t>     mental health website</a:t>
            </a:r>
            <a:endParaRPr lang="en-US" sz="4000" dirty="0">
              <a:latin typeface="Britannic Bold" panose="020B0903060703020204" pitchFamily="34" charset="0"/>
              <a:cs typeface="Times New Roman" pitchFamily="18" charset="0"/>
            </a:endParaRPr>
          </a:p>
          <a:p>
            <a:r>
              <a:rPr lang="en-US" sz="2000" dirty="0">
                <a:latin typeface="Britannic Bold"/>
                <a:cs typeface="Times New Roman"/>
              </a:rPr>
              <a:t>GROUP MEMBERS:-</a:t>
            </a:r>
          </a:p>
          <a:p>
            <a:r>
              <a:rPr lang="en-US" sz="2000" dirty="0">
                <a:latin typeface="Britannic Bold"/>
                <a:cs typeface="Times New Roman"/>
              </a:rPr>
              <a:t>                                     </a:t>
            </a:r>
            <a:r>
              <a:rPr lang="en-US" sz="1200" dirty="0">
                <a:latin typeface="Britannic Bold"/>
                <a:cs typeface="Times New Roman"/>
              </a:rPr>
              <a:t> </a:t>
            </a:r>
            <a:r>
              <a:rPr lang="en-US" sz="1200" dirty="0">
                <a:latin typeface="Algerian" panose="04020705040A02060702" pitchFamily="82" charset="0"/>
                <a:cs typeface="Times New Roman"/>
              </a:rPr>
              <a:t>PRIYANKA CHAURASIA(2310992499)</a:t>
            </a:r>
          </a:p>
          <a:p>
            <a:r>
              <a:rPr lang="en-US" sz="1200" dirty="0">
                <a:latin typeface="Britannic Bold"/>
                <a:cs typeface="Times New Roman"/>
              </a:rPr>
              <a:t>                                                              </a:t>
            </a:r>
            <a:r>
              <a:rPr lang="en-US" sz="1200" dirty="0" smtClean="0">
                <a:latin typeface="Britannic Bold"/>
                <a:cs typeface="Times New Roman"/>
              </a:rPr>
              <a:t> </a:t>
            </a:r>
            <a:r>
              <a:rPr lang="en-US" sz="1200" dirty="0">
                <a:latin typeface="Algerian"/>
              </a:rPr>
              <a:t>PRIYANSHU MITTAL(2310992500)</a:t>
            </a:r>
          </a:p>
          <a:p>
            <a:r>
              <a:rPr lang="en-US" sz="1200" dirty="0">
                <a:latin typeface="Algerian"/>
              </a:rPr>
              <a:t>                                                                           </a:t>
            </a:r>
            <a:r>
              <a:rPr lang="en-US" sz="1200" dirty="0" smtClean="0">
                <a:latin typeface="Algerian"/>
              </a:rPr>
              <a:t>  </a:t>
            </a:r>
            <a:r>
              <a:rPr lang="en-US" sz="1200" dirty="0">
                <a:latin typeface="Algerian"/>
              </a:rPr>
              <a:t>PURVA BATRA(2310992501)</a:t>
            </a:r>
          </a:p>
          <a:p>
            <a:r>
              <a:rPr lang="en-US" sz="1200" dirty="0">
                <a:latin typeface="Algerian"/>
              </a:rPr>
              <a:t>                                                                             </a:t>
            </a:r>
            <a:r>
              <a:rPr lang="en-US" sz="1200" dirty="0" smtClean="0">
                <a:latin typeface="Algerian"/>
              </a:rPr>
              <a:t> RAVNEET </a:t>
            </a:r>
            <a:r>
              <a:rPr lang="en-US" sz="1200" dirty="0">
                <a:latin typeface="Algerian"/>
              </a:rPr>
              <a:t>KAUR(2310992507)</a:t>
            </a:r>
          </a:p>
          <a:p>
            <a:endParaRPr lang="en-US" sz="1200" b="1" dirty="0" smtClean="0"/>
          </a:p>
          <a:p>
            <a:r>
              <a:rPr lang="en-US" sz="3600" b="1" dirty="0" smtClean="0"/>
              <a:t>Purpose</a:t>
            </a:r>
            <a:r>
              <a:rPr lang="en-US" sz="3600" b="1" dirty="0"/>
              <a:t>:</a:t>
            </a:r>
          </a:p>
          <a:p>
            <a:r>
              <a:rPr lang="en-US" sz="2400" dirty="0" smtClean="0"/>
              <a:t>The primary purpose of our mental health website is to provide a comprehensive, accessible, and supportive platform where individuals can explore their mental well-being, access valuable resources, and seek professional help when needed. In a world where mental health challenges are increasingly prevalent, our website serves as a bridge to break down the barriers of stigma, isolation, and confusion surrounding mental health issues.</a:t>
            </a:r>
            <a:endParaRPr lang="en-US" sz="2400" dirty="0"/>
          </a:p>
          <a:p>
            <a:endParaRPr lang="en-US" sz="1200" b="1" dirty="0" smtClean="0"/>
          </a:p>
          <a:p>
            <a:endParaRPr lang="en-US" sz="1100" dirty="0">
              <a:latin typeface="Britannic Bold" panose="020B0903060703020204" pitchFamily="34" charset="0"/>
              <a:cs typeface="Times New Roman" pitchFamily="18" charset="0"/>
            </a:endParaRPr>
          </a:p>
          <a:p>
            <a:endParaRPr lang="en-US" sz="1000" dirty="0">
              <a:latin typeface="Stencil" panose="040409050D0802020404" pitchFamily="82" charset="0"/>
              <a:cs typeface="Times New Roman" pitchFamily="18" charset="0"/>
            </a:endParaRPr>
          </a:p>
          <a:p>
            <a:endParaRPr lang="en-US" sz="1000" dirty="0">
              <a:latin typeface="Britannic Bold" panose="020B0903060703020204" pitchFamily="34" charset="0"/>
              <a:cs typeface="Times New Roman" pitchFamily="18" charset="0"/>
            </a:endParaRPr>
          </a:p>
          <a:p>
            <a:r>
              <a:rPr lang="en-US" sz="1000" dirty="0">
                <a:latin typeface="Stencil"/>
                <a:cs typeface="Times New Roman"/>
              </a:rPr>
              <a:t>        </a:t>
            </a:r>
            <a:endParaRPr lang="en-US" sz="1000" dirty="0">
              <a:latin typeface="Stencil" panose="040409050D0802020404" pitchFamily="82" charset="0"/>
              <a:cs typeface="Times New Roman" pitchFamily="18" charset="0"/>
            </a:endParaRPr>
          </a:p>
          <a:p>
            <a:endParaRPr lang="en-US" sz="1000" dirty="0">
              <a:latin typeface="Stencil" panose="040409050D0802020404" pitchFamily="82" charset="0"/>
              <a:cs typeface="Times New Roman" pitchFamily="18" charset="0"/>
            </a:endParaRPr>
          </a:p>
          <a:p>
            <a:r>
              <a:rPr lang="en-US" sz="1000" dirty="0">
                <a:latin typeface="Stencil"/>
                <a:cs typeface="Times New Roman"/>
              </a:rPr>
              <a:t>         </a:t>
            </a:r>
            <a:r>
              <a:rPr lang="en-US" sz="1000" dirty="0">
                <a:latin typeface="Lucida Sans Unicode"/>
                <a:cs typeface="Lucida Sans Unicode"/>
              </a:rPr>
              <a:t>     </a:t>
            </a:r>
            <a:endParaRPr lang="en-US" sz="1000" dirty="0">
              <a:latin typeface="Stencil" panose="040409050D0802020404" pitchFamily="82" charset="0"/>
              <a:cs typeface="Times New Roman" pitchFamily="18" charset="0"/>
            </a:endParaRPr>
          </a:p>
          <a:p>
            <a:endParaRPr lang="en-US" sz="4000" dirty="0">
              <a:latin typeface="Stencil" panose="040409050D0802020404" pitchFamily="82" charset="0"/>
              <a:cs typeface="Times New Roman" pitchFamily="18" charset="0"/>
            </a:endParaRPr>
          </a:p>
        </p:txBody>
      </p:sp>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260" y="1126155"/>
            <a:ext cx="8508733" cy="4647426"/>
          </a:xfrm>
          <a:prstGeom prst="rect">
            <a:avLst/>
          </a:prstGeom>
        </p:spPr>
        <p:txBody>
          <a:bodyPr wrap="square">
            <a:spAutoFit/>
          </a:bodyPr>
          <a:lstStyle/>
          <a:p>
            <a:r>
              <a:rPr lang="en-US" sz="2800" b="1" dirty="0" smtClean="0"/>
              <a:t>Goals of the Mental Health Website</a:t>
            </a:r>
          </a:p>
          <a:p>
            <a:endParaRPr lang="en-US" sz="2800" dirty="0" smtClean="0"/>
          </a:p>
          <a:p>
            <a:pPr marL="342900" indent="-342900">
              <a:buAutoNum type="arabicPeriod"/>
            </a:pPr>
            <a:r>
              <a:rPr lang="en-US" sz="2000" b="1" dirty="0" smtClean="0"/>
              <a:t>Raise Awareness</a:t>
            </a:r>
            <a:r>
              <a:rPr lang="en-US" sz="2000" dirty="0" smtClean="0"/>
              <a:t>: Educate users about mental health and reduce stigma through accessible information.</a:t>
            </a:r>
          </a:p>
          <a:p>
            <a:r>
              <a:rPr lang="en-US" sz="2000" b="1" dirty="0" smtClean="0"/>
              <a:t>2. Provide Resources</a:t>
            </a:r>
            <a:r>
              <a:rPr lang="en-US" sz="2000" dirty="0" smtClean="0"/>
              <a:t>: Offer a centralized hub for self-assessments, coping tools,    and professional services.</a:t>
            </a:r>
          </a:p>
          <a:p>
            <a:r>
              <a:rPr lang="en-US" sz="2000" b="1" dirty="0" smtClean="0"/>
              <a:t>3. Empower Users</a:t>
            </a:r>
            <a:r>
              <a:rPr lang="en-US" sz="2000" dirty="0" smtClean="0"/>
              <a:t>: Help individuals take control of their mental well-being with self-assessments and personal journaling features.</a:t>
            </a:r>
          </a:p>
          <a:p>
            <a:r>
              <a:rPr lang="en-US" sz="2000" b="1" dirty="0" smtClean="0"/>
              <a:t>4. Connect to Professionals</a:t>
            </a:r>
            <a:r>
              <a:rPr lang="en-US" sz="2000" dirty="0" smtClean="0"/>
              <a:t>: Facilitate easy access to mental health professionals and support services.</a:t>
            </a:r>
          </a:p>
          <a:p>
            <a:r>
              <a:rPr lang="en-US" sz="2000" b="1" dirty="0" smtClean="0"/>
              <a:t>5. Encourage Early Action</a:t>
            </a:r>
            <a:r>
              <a:rPr lang="en-US" sz="2000" dirty="0" smtClean="0"/>
              <a:t>: Promote prevention and early intervention through educational content and assessment tools.</a:t>
            </a:r>
          </a:p>
          <a:p>
            <a:r>
              <a:rPr lang="en-US" sz="2000" b="1" dirty="0" smtClean="0"/>
              <a:t>6. Foster Community</a:t>
            </a:r>
            <a:r>
              <a:rPr lang="en-US" sz="2000" dirty="0" smtClean="0"/>
              <a:t>: Build a safe, supportive space for open mental health discussions.</a:t>
            </a:r>
            <a:endParaRPr lang="en-US" sz="2000"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lIns="91440" tIns="45720" rIns="91440" bIns="45720" rtlCol="0" anchor="t">
            <a:spAutoFit/>
          </a:bodyPr>
          <a:lstStyle/>
          <a:p>
            <a:r>
              <a:rPr lang="en-US" sz="3200" b="1">
                <a:latin typeface="Times New Roman"/>
                <a:cs typeface="Times New Roman"/>
              </a:rPr>
              <a:t>Problem Statement</a:t>
            </a:r>
          </a:p>
        </p:txBody>
      </p:sp>
      <p:sp>
        <p:nvSpPr>
          <p:cNvPr id="3" name="Rectangle 2"/>
          <p:cNvSpPr/>
          <p:nvPr/>
        </p:nvSpPr>
        <p:spPr>
          <a:xfrm>
            <a:off x="395536" y="1196752"/>
            <a:ext cx="8136904" cy="5262979"/>
          </a:xfrm>
          <a:prstGeom prst="rect">
            <a:avLst/>
          </a:prstGeom>
        </p:spPr>
        <p:txBody>
          <a:bodyPr wrap="square" lIns="91440" tIns="45720" rIns="91440" bIns="45720" anchor="t">
            <a:spAutoFit/>
          </a:bodyPr>
          <a:lstStyle/>
          <a:p>
            <a:r>
              <a:rPr lang="en-US" sz="2800" b="1" dirty="0">
                <a:latin typeface="+mj-lt"/>
                <a:cs typeface="Times New Roman"/>
              </a:rPr>
              <a:t>STATEMENT OF PROBLEM</a:t>
            </a:r>
            <a:r>
              <a:rPr lang="en-US" sz="2800" b="1" dirty="0" smtClean="0">
                <a:latin typeface="+mj-lt"/>
                <a:cs typeface="Times New Roman"/>
              </a:rPr>
              <a:t>:-</a:t>
            </a:r>
          </a:p>
          <a:p>
            <a:endParaRPr lang="en-US" sz="2000" b="1" dirty="0">
              <a:latin typeface="Bahnschrift Light" panose="020B0502040204020203" pitchFamily="34" charset="0"/>
              <a:ea typeface="Calibri"/>
              <a:cs typeface="Calibri"/>
            </a:endParaRPr>
          </a:p>
          <a:p>
            <a:r>
              <a:rPr lang="en-US" sz="2400" dirty="0" smtClean="0"/>
              <a:t>"In today’s fast-paced and often stressful world, mental health issues are increasingly prevalent, yet access to reliable information and support remains limited. Many individuals struggle with conditions such as anxiety and depression but face barriers like stigma, lack of resources, and inadequate awareness. This leads to feelings of isolation and prevents people from seeking help or understanding their mental health better. Our mental health website aims to address these challenges by providing a comprehensive, accessible platform that offers valuable resources, self-assessment tools, and pathways to professional support, ultimately fostering a greater understanding and prioritization of mental well-being."</a:t>
            </a:r>
            <a:endParaRPr lang="en-US" sz="2400" dirty="0">
              <a:latin typeface="Bahnschrift Light" panose="020B0502040204020203" pitchFamily="34" charset="0"/>
              <a:cs typeface="Times New Roman"/>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lIns="91440" tIns="45720" rIns="91440" bIns="45720" rtlCol="0" anchor="t">
            <a:spAutoFit/>
          </a:bodyPr>
          <a:lstStyle/>
          <a:p>
            <a:r>
              <a:rPr lang="en-US" sz="3200" b="1">
                <a:latin typeface="Times New Roman"/>
                <a:cs typeface="Times New Roman"/>
              </a:rPr>
              <a:t>Technical Details</a:t>
            </a:r>
          </a:p>
        </p:txBody>
      </p:sp>
      <p:sp>
        <p:nvSpPr>
          <p:cNvPr id="9" name="Title 4">
            <a:extLst>
              <a:ext uri="{FF2B5EF4-FFF2-40B4-BE49-F238E27FC236}">
                <a16:creationId xmlns="" xmlns:a16="http://schemas.microsoft.com/office/drawing/2014/main" id="{F9D09268-823D-5527-5B36-DA6390ADD42D}"/>
              </a:ext>
            </a:extLst>
          </p:cNvPr>
          <p:cNvSpPr>
            <a:spLocks noGrp="1"/>
          </p:cNvSpPr>
          <p:nvPr>
            <p:ph idx="1"/>
          </p:nvPr>
        </p:nvSpPr>
        <p:spPr>
          <a:xfrm>
            <a:off x="457200" y="1371600"/>
            <a:ext cx="8229600" cy="4525963"/>
          </a:xfrm>
        </p:spPr>
        <p:txBody>
          <a:bodyPr/>
          <a:lstStyle/>
          <a:p>
            <a:pPr marL="0" indent="0">
              <a:buNone/>
            </a:pPr>
            <a:r>
              <a:rPr lang="en-US" sz="2000" dirty="0">
                <a:latin typeface="+mn-lt"/>
              </a:rPr>
              <a:t>1. Frontend:   - HTML/CSS/Java </a:t>
            </a:r>
            <a:r>
              <a:rPr lang="en-US" sz="2000" dirty="0" err="1">
                <a:latin typeface="+mn-lt"/>
              </a:rPr>
              <a:t>ScripT</a:t>
            </a:r>
            <a:r>
              <a:rPr lang="en-US" sz="2000" dirty="0">
                <a:latin typeface="+mn-lt"/>
              </a:rPr>
              <a:t>: Used for structuring and styling web pages and enhancing interactivity.   - Responsive Design: Ensures the website works well on different devices (e.g., Bootstrap, Tailwind CSS).   - Frameworks : Angular, React, or Vue.js for dynamic content and user interactions.</a:t>
            </a:r>
          </a:p>
          <a:p>
            <a:r>
              <a:rPr lang="en-US" sz="2000" b="1" dirty="0">
                <a:latin typeface="+mn-lt"/>
              </a:rPr>
              <a:t>HTML</a:t>
            </a:r>
            <a:r>
              <a:rPr lang="en-US" sz="2000" dirty="0">
                <a:latin typeface="+mn-lt"/>
              </a:rPr>
              <a:t>:- HTML (</a:t>
            </a:r>
            <a:r>
              <a:rPr lang="en-US" sz="2000" dirty="0" err="1">
                <a:latin typeface="+mn-lt"/>
              </a:rPr>
              <a:t>HyperText</a:t>
            </a:r>
            <a:r>
              <a:rPr lang="en-US" sz="2000" dirty="0">
                <a:latin typeface="+mn-lt"/>
              </a:rPr>
              <a:t> Markup Language) is the standard language used to create and structure content on the web by defining elements like headings, paragraphs, links, and images.</a:t>
            </a:r>
          </a:p>
          <a:p>
            <a:r>
              <a:rPr lang="en-US" sz="2000" b="1" dirty="0">
                <a:latin typeface="+mn-lt"/>
              </a:rPr>
              <a:t>CSS:-</a:t>
            </a:r>
            <a:r>
              <a:rPr lang="en-US" sz="2000" dirty="0">
                <a:latin typeface="+mn-lt"/>
              </a:rPr>
              <a:t>CSS (Cascading Style Sheets) is a style sheet language used to control the appearance and layout of web pages by applying styles like </a:t>
            </a:r>
            <a:r>
              <a:rPr lang="en-US" sz="2000" dirty="0" err="1">
                <a:latin typeface="+mn-lt"/>
              </a:rPr>
              <a:t>colours</a:t>
            </a:r>
            <a:r>
              <a:rPr lang="en-US" sz="2000" dirty="0">
                <a:latin typeface="+mn-lt"/>
              </a:rPr>
              <a:t>, fonts, and spacing to HTML elements.</a:t>
            </a:r>
          </a:p>
          <a:p>
            <a:r>
              <a:rPr lang="en-US" sz="2000" b="1" dirty="0">
                <a:latin typeface="+mn-lt"/>
              </a:rPr>
              <a:t>JAVASCRIPT:-</a:t>
            </a:r>
            <a:r>
              <a:rPr lang="en-US" sz="2000" dirty="0">
                <a:latin typeface="+mn-lt"/>
              </a:rPr>
              <a:t>JavaScript is a programming language used to create dynamic and interactive content on websites, enabling features like animations, form validation, and real-time updates.</a:t>
            </a:r>
          </a:p>
          <a:p>
            <a:pPr marL="0" indent="0">
              <a:buNone/>
            </a:pPr>
            <a:r>
              <a:rPr lang="en-US" sz="2000" dirty="0">
                <a:latin typeface="+mn-lt"/>
              </a:rPr>
              <a:t> </a:t>
            </a:r>
          </a:p>
        </p:txBody>
      </p:sp>
    </p:spTree>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21893-D012-5AAE-C48A-4830F2DE140A}"/>
              </a:ext>
            </a:extLst>
          </p:cNvPr>
          <p:cNvSpPr>
            <a:spLocks noGrp="1"/>
          </p:cNvSpPr>
          <p:nvPr>
            <p:ph type="title"/>
          </p:nvPr>
        </p:nvSpPr>
        <p:spPr/>
        <p:txBody>
          <a:bodyPr/>
          <a:lstStyle/>
          <a:p>
            <a:pPr algn="l"/>
            <a:r>
              <a:rPr lang="en-US" b="1" dirty="0">
                <a:latin typeface="Times New Roman"/>
                <a:cs typeface="Times New Roman"/>
              </a:rPr>
              <a:t>Key Features</a:t>
            </a:r>
            <a:endParaRPr lang="en-US" b="1" dirty="0"/>
          </a:p>
        </p:txBody>
      </p:sp>
      <p:sp>
        <p:nvSpPr>
          <p:cNvPr id="3" name="Content Placeholder 2">
            <a:extLst>
              <a:ext uri="{FF2B5EF4-FFF2-40B4-BE49-F238E27FC236}">
                <a16:creationId xmlns="" xmlns:a16="http://schemas.microsoft.com/office/drawing/2014/main" id="{E9AE6425-18BC-00BB-3AC1-69188FAD439D}"/>
              </a:ext>
            </a:extLst>
          </p:cNvPr>
          <p:cNvSpPr>
            <a:spLocks noGrp="1"/>
          </p:cNvSpPr>
          <p:nvPr>
            <p:ph idx="1"/>
          </p:nvPr>
        </p:nvSpPr>
        <p:spPr>
          <a:xfrm>
            <a:off x="319548" y="1033844"/>
            <a:ext cx="8229600" cy="4790312"/>
          </a:xfrm>
        </p:spPr>
        <p:txBody>
          <a:bodyPr/>
          <a:lstStyle/>
          <a:p>
            <a:pPr marL="0" indent="0">
              <a:buNone/>
            </a:pPr>
            <a:r>
              <a:rPr lang="en-US" sz="2400" b="1" dirty="0">
                <a:latin typeface="+mj-lt"/>
                <a:cs typeface="Arial" pitchFamily="34" charset="0"/>
              </a:rPr>
              <a:t>Here are some key features of a healthcare website:</a:t>
            </a:r>
          </a:p>
          <a:p>
            <a:r>
              <a:rPr lang="en-US" sz="2000" b="1" dirty="0" smtClean="0">
                <a:latin typeface="+mj-lt"/>
              </a:rPr>
              <a:t>Self-Assessment Tools</a:t>
            </a:r>
            <a:r>
              <a:rPr lang="en-US" sz="2000" dirty="0" smtClean="0">
                <a:latin typeface="+mj-lt"/>
              </a:rPr>
              <a:t>: Interactive questionnaires to help users evaluate their mental health status, such as anxiety, depression, and stress levels.</a:t>
            </a:r>
          </a:p>
          <a:p>
            <a:r>
              <a:rPr lang="en-US" sz="2000" b="1" dirty="0" smtClean="0">
                <a:latin typeface="+mj-lt"/>
              </a:rPr>
              <a:t>Resource Library</a:t>
            </a:r>
            <a:r>
              <a:rPr lang="en-US" sz="2000" dirty="0" smtClean="0">
                <a:latin typeface="+mj-lt"/>
              </a:rPr>
              <a:t>: A comprehensive collection of articles, guides, and videos on various mental health topics, coping strategies, and treatment options.</a:t>
            </a:r>
          </a:p>
          <a:p>
            <a:r>
              <a:rPr lang="en-US" sz="2000" b="1" dirty="0" smtClean="0">
                <a:latin typeface="+mj-lt"/>
              </a:rPr>
              <a:t>Personal Journal</a:t>
            </a:r>
            <a:r>
              <a:rPr lang="en-US" sz="2000" dirty="0" smtClean="0">
                <a:latin typeface="+mj-lt"/>
              </a:rPr>
              <a:t>: A secure space for users to reflect on their thoughts and feelings, track their progress, and document their mental health journey.</a:t>
            </a:r>
          </a:p>
          <a:p>
            <a:r>
              <a:rPr lang="en-US" sz="2000" b="1" dirty="0" smtClean="0">
                <a:latin typeface="+mn-lt"/>
              </a:rPr>
              <a:t>News and Updates</a:t>
            </a:r>
            <a:r>
              <a:rPr lang="en-US" sz="2000" dirty="0" smtClean="0">
                <a:latin typeface="+mn-lt"/>
              </a:rPr>
              <a:t>: A section dedicated to the latest developments in mental health research, treatments, and advocacy efforts.</a:t>
            </a:r>
          </a:p>
          <a:p>
            <a:r>
              <a:rPr lang="en-US" sz="2000" b="1" dirty="0" smtClean="0">
                <a:latin typeface="+mn-lt"/>
              </a:rPr>
              <a:t>User-Friendly Interface</a:t>
            </a:r>
            <a:r>
              <a:rPr lang="en-US" sz="2000" dirty="0" smtClean="0">
                <a:latin typeface="+mn-lt"/>
              </a:rPr>
              <a:t>: An intuitive design that ensures easy navigation and accessibility for all users, regardless of their tech-</a:t>
            </a:r>
            <a:r>
              <a:rPr lang="en-US" sz="2000" dirty="0" err="1" smtClean="0">
                <a:latin typeface="+mn-lt"/>
              </a:rPr>
              <a:t>savviness</a:t>
            </a:r>
            <a:r>
              <a:rPr lang="en-US" sz="2000" dirty="0" smtClean="0">
                <a:latin typeface="+mn-lt"/>
              </a:rPr>
              <a:t>.</a:t>
            </a:r>
          </a:p>
          <a:p>
            <a:r>
              <a:rPr lang="en-US" sz="2000" b="1" dirty="0" smtClean="0">
                <a:latin typeface="+mn-lt"/>
              </a:rPr>
              <a:t>Privacy and Security</a:t>
            </a:r>
            <a:r>
              <a:rPr lang="en-US" sz="2000" dirty="0" smtClean="0">
                <a:latin typeface="+mn-lt"/>
              </a:rPr>
              <a:t>: Strong data protection measures to ensure user privacy and confidentiality when accessing resources and sharing personal information.</a:t>
            </a:r>
          </a:p>
          <a:p>
            <a:endParaRPr lang="en-US" sz="2000" dirty="0" smtClean="0">
              <a:latin typeface="+mj-lt"/>
            </a:endParaRPr>
          </a:p>
        </p:txBody>
      </p:sp>
    </p:spTree>
    <p:extLst>
      <p:ext uri="{BB962C8B-B14F-4D97-AF65-F5344CB8AC3E}">
        <p14:creationId xmlns="" xmlns:p14="http://schemas.microsoft.com/office/powerpoint/2010/main" val="248873738"/>
      </p:ext>
    </p:extLst>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B21893-D012-5AAE-C48A-4830F2DE140A}"/>
              </a:ext>
            </a:extLst>
          </p:cNvPr>
          <p:cNvSpPr>
            <a:spLocks noGrp="1"/>
          </p:cNvSpPr>
          <p:nvPr>
            <p:ph type="title"/>
          </p:nvPr>
        </p:nvSpPr>
        <p:spPr/>
        <p:txBody>
          <a:bodyPr/>
          <a:lstStyle/>
          <a:p>
            <a:pPr algn="l"/>
            <a:r>
              <a:rPr lang="en-US" dirty="0" smtClean="0"/>
              <a:t>PROJECT HIGHLIGHTS</a:t>
            </a:r>
            <a:endParaRPr lang="en-US" b="1" dirty="0"/>
          </a:p>
        </p:txBody>
      </p:sp>
      <p:pic>
        <p:nvPicPr>
          <p:cNvPr id="2050" name="Picture 2"/>
          <p:cNvPicPr>
            <a:picLocks noGrp="1" noChangeAspect="1" noChangeArrowheads="1"/>
          </p:cNvPicPr>
          <p:nvPr>
            <p:ph idx="1"/>
          </p:nvPr>
        </p:nvPicPr>
        <p:blipFill>
          <a:blip r:embed="rId2"/>
          <a:srcRect/>
          <a:stretch>
            <a:fillRect/>
          </a:stretch>
        </p:blipFill>
        <p:spPr bwMode="auto">
          <a:xfrm>
            <a:off x="319088" y="1969477"/>
            <a:ext cx="8229600" cy="4375052"/>
          </a:xfrm>
          <a:prstGeom prst="rect">
            <a:avLst/>
          </a:prstGeom>
          <a:noFill/>
          <a:ln w="9525">
            <a:noFill/>
            <a:miter lim="800000"/>
            <a:headEnd/>
            <a:tailEnd/>
          </a:ln>
          <a:effectLst/>
        </p:spPr>
      </p:pic>
      <p:sp>
        <p:nvSpPr>
          <p:cNvPr id="5" name="Rectangle 4"/>
          <p:cNvSpPr/>
          <p:nvPr/>
        </p:nvSpPr>
        <p:spPr>
          <a:xfrm>
            <a:off x="3123028" y="1392702"/>
            <a:ext cx="2363371" cy="538609"/>
          </a:xfrm>
          <a:prstGeom prst="rect">
            <a:avLst/>
          </a:prstGeom>
        </p:spPr>
        <p:txBody>
          <a:bodyPr wrap="square">
            <a:spAutoFit/>
          </a:bodyPr>
          <a:lstStyle/>
          <a:p>
            <a:r>
              <a:rPr lang="en-US" sz="2900" b="1" dirty="0" smtClean="0">
                <a:solidFill>
                  <a:schemeClr val="bg1">
                    <a:lumMod val="50000"/>
                  </a:schemeClr>
                </a:solidFill>
              </a:rPr>
              <a:t>1. </a:t>
            </a:r>
            <a:r>
              <a:rPr lang="en-US" sz="2900" b="1" dirty="0" smtClean="0">
                <a:solidFill>
                  <a:schemeClr val="bg1">
                    <a:lumMod val="50000"/>
                  </a:schemeClr>
                </a:solidFill>
              </a:rPr>
              <a:t>H</a:t>
            </a:r>
            <a:r>
              <a:rPr lang="en-US" sz="2900" b="1" dirty="0" smtClean="0">
                <a:solidFill>
                  <a:schemeClr val="bg1">
                    <a:lumMod val="50000"/>
                  </a:schemeClr>
                </a:solidFill>
              </a:rPr>
              <a:t>ome-page</a:t>
            </a:r>
            <a:endParaRPr lang="en-US" sz="2900" b="1" dirty="0" smtClean="0">
              <a:solidFill>
                <a:schemeClr val="bg1">
                  <a:lumMod val="50000"/>
                </a:schemeClr>
              </a:solidFill>
            </a:endParaRPr>
          </a:p>
        </p:txBody>
      </p:sp>
    </p:spTree>
    <p:extLst>
      <p:ext uri="{BB962C8B-B14F-4D97-AF65-F5344CB8AC3E}">
        <p14:creationId xmlns="" xmlns:p14="http://schemas.microsoft.com/office/powerpoint/2010/main" val="248873738"/>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801D17D-0AE0-36F7-73B2-3D79DDD96C5A}"/>
              </a:ext>
            </a:extLst>
          </p:cNvPr>
          <p:cNvSpPr>
            <a:spLocks noGrp="1"/>
          </p:cNvSpPr>
          <p:nvPr>
            <p:ph type="ctrTitle"/>
          </p:nvPr>
        </p:nvSpPr>
        <p:spPr/>
        <p:txBody>
          <a:bodyPr/>
          <a:lstStyle/>
          <a:p>
            <a:r>
              <a:rPr lang="en-US" dirty="0"/>
              <a:t>PROJECT HIGHLIGHTS</a:t>
            </a:r>
          </a:p>
        </p:txBody>
      </p:sp>
      <p:sp>
        <p:nvSpPr>
          <p:cNvPr id="3" name="Content Placeholder 2">
            <a:extLst>
              <a:ext uri="{FF2B5EF4-FFF2-40B4-BE49-F238E27FC236}">
                <a16:creationId xmlns="" xmlns:a16="http://schemas.microsoft.com/office/drawing/2014/main" id="{9C978E5B-14D4-6DB5-3CF3-912F3C95CFEF}"/>
              </a:ext>
            </a:extLst>
          </p:cNvPr>
          <p:cNvSpPr>
            <a:spLocks noGrp="1"/>
          </p:cNvSpPr>
          <p:nvPr>
            <p:ph type="subTitle" idx="1"/>
          </p:nvPr>
        </p:nvSpPr>
        <p:spPr/>
        <p:txBody>
          <a:bodyPr/>
          <a:lstStyle/>
          <a:p>
            <a:r>
              <a:rPr lang="en-US" b="1" dirty="0" smtClean="0"/>
              <a:t>2</a:t>
            </a:r>
            <a:r>
              <a:rPr lang="en-US" b="1" dirty="0" smtClean="0"/>
              <a:t>. </a:t>
            </a:r>
            <a:r>
              <a:rPr lang="en-US" b="1" dirty="0" smtClean="0"/>
              <a:t>Landing Page</a:t>
            </a:r>
            <a:endParaRPr lang="en-US" b="1" dirty="0" smtClean="0"/>
          </a:p>
          <a:p>
            <a:endParaRPr lang="en-US" dirty="0" smtClean="0"/>
          </a:p>
          <a:p>
            <a:pPr>
              <a:buNone/>
            </a:pPr>
            <a:r>
              <a:rPr lang="en-US" dirty="0" smtClean="0"/>
              <a:t> </a:t>
            </a:r>
            <a:endParaRPr lang="en-US" dirty="0"/>
          </a:p>
        </p:txBody>
      </p:sp>
      <p:pic>
        <p:nvPicPr>
          <p:cNvPr id="1026" name="Picture 2" descr="C:\Users\NIC\Desktop\homepage.JPG"/>
          <p:cNvPicPr>
            <a:picLocks noChangeAspect="1" noChangeArrowheads="1"/>
          </p:cNvPicPr>
          <p:nvPr/>
        </p:nvPicPr>
        <p:blipFill>
          <a:blip r:embed="rId2"/>
          <a:srcRect/>
          <a:stretch>
            <a:fillRect/>
          </a:stretch>
        </p:blipFill>
        <p:spPr bwMode="auto">
          <a:xfrm>
            <a:off x="815925" y="2011680"/>
            <a:ext cx="7146389" cy="4465319"/>
          </a:xfrm>
          <a:prstGeom prst="rect">
            <a:avLst/>
          </a:prstGeom>
          <a:noFill/>
        </p:spPr>
      </p:pic>
    </p:spTree>
    <p:extLst>
      <p:ext uri="{BB962C8B-B14F-4D97-AF65-F5344CB8AC3E}">
        <p14:creationId xmlns="" xmlns:p14="http://schemas.microsoft.com/office/powerpoint/2010/main" val="973266626"/>
      </p:ext>
    </p:extLst>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TotalTime>
  <Words>811</Words>
  <Application>Microsoft Office PowerPoint</Application>
  <PresentationFormat>On-screen Show (4:3)</PresentationFormat>
  <Paragraphs>110</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Bubble Sort</vt:lpstr>
      <vt:lpstr>Slide 1</vt:lpstr>
      <vt:lpstr>Slide 2</vt:lpstr>
      <vt:lpstr>Slide 3</vt:lpstr>
      <vt:lpstr>Slide 4</vt:lpstr>
      <vt:lpstr>Slide 5</vt:lpstr>
      <vt:lpstr>Slide 6</vt:lpstr>
      <vt:lpstr>Key Features</vt:lpstr>
      <vt:lpstr>PROJECT HIGHLIGHTS</vt:lpstr>
      <vt:lpstr>PROJECT HIGHLIGHTS</vt:lpstr>
      <vt:lpstr>PROJECT HIGHLIGHTS</vt:lpstr>
      <vt:lpstr>PROJECT HIGHLIGHTS</vt:lpstr>
      <vt:lpstr>PROJECT HIGHLIGHTS</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HP</cp:lastModifiedBy>
  <cp:revision>247</cp:revision>
  <dcterms:created xsi:type="dcterms:W3CDTF">2022-12-12T14:14:34Z</dcterms:created>
  <dcterms:modified xsi:type="dcterms:W3CDTF">2024-10-09T17:17:05Z</dcterms:modified>
</cp:coreProperties>
</file>